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Cambria" panose="02040503050406030204" pitchFamily="18" charset="0"/>
      <p:regular r:id="rId11"/>
      <p:bold r:id="rId12"/>
      <p:italic r:id="rId13"/>
      <p:boldItalic r:id="rId14"/>
    </p:embeddedFont>
    <p:embeddedFont>
      <p:font typeface="Poppins" panose="00000500000000000000" pitchFamily="2" charset="0"/>
      <p:regular r:id="rId15"/>
      <p:bold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1263" autoAdjust="0"/>
  </p:normalViewPr>
  <p:slideViewPr>
    <p:cSldViewPr snapToGrid="0" snapToObjects="1">
      <p:cViewPr varScale="1">
        <p:scale>
          <a:sx n="44" d="100"/>
          <a:sy n="44" d="100"/>
        </p:scale>
        <p:origin x="48" y="10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Today we're going to discuss how to write a research abstract. You'll learn the essential moves, which are Introduction, Objective, Methodology, Results, and Conclusion. This skill is crucial when summarizing the key points of a research article.</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Today we're going to discuss how to write a research abstract. You'll learn the essential moves, which are Introduction, Objective, Methodology, Results, and Conclusion. This skill is crucial when summarizing the key points of a research article.</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Now, onto Moves 3 and 4. In Move 3, the Methodology, you'll provide an overview of the methods used in your study. It's essential to be concise and informative here. Move 4, the Results, is where you summarize the main findings of your research, giving your audience an idea of what your study discovered or concluded.</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Finally, we have Move 5, the Conclusion and Implications. Here, you'll state the significance of your findings and their potential impact. To wrap up your abstract, use clear and concise language, avoid jargon, and maintain a logical flow from start to finish. This will make it easy for readers to follow and understand the content of your research article.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Research</a:t>
            </a:r>
          </a:p>
          <a:p>
            <a:pPr algn="l">
              <a:lnSpc>
                <a:spcPts val="7668"/>
              </a:lnSpc>
              <a:buNone/>
            </a:pPr>
            <a:r>
              <a:rPr lang="en-US" sz="6750" dirty="0">
                <a:solidFill>
                  <a:srgbClr val="FFC000"/>
                </a:solidFill>
                <a:latin typeface="Poppins" pitchFamily="34" charset="0"/>
                <a:ea typeface="Poppins" pitchFamily="34" charset="-122"/>
                <a:cs typeface="Poppins" pitchFamily="34" charset="-120"/>
              </a:rPr>
              <a:t>abstracts</a:t>
            </a:r>
            <a:endParaRPr lang="en-US" dirty="0"/>
          </a:p>
        </p:txBody>
      </p:sp>
      <p:sp>
        <p:nvSpPr>
          <p:cNvPr id="4" name="Object 3"/>
          <p:cNvSpPr/>
          <p:nvPr/>
        </p:nvSpPr>
        <p:spPr>
          <a:xfrm>
            <a:off x="495176" y="4094561"/>
            <a:ext cx="7782836" cy="292077"/>
          </a:xfrm>
          <a:prstGeom prst="rect">
            <a:avLst/>
          </a:prstGeom>
          <a:noFill/>
        </p:spPr>
        <p:txBody>
          <a:bodyPr wrap="square" lIns="0" tIns="0" rIns="0" bIns="0" rtlCol="0" anchor="t"/>
          <a:lstStyle/>
          <a:p>
            <a:pPr algn="l">
              <a:lnSpc>
                <a:spcPts val="2300"/>
              </a:lnSpc>
              <a:spcBef>
                <a:spcPts val="3170"/>
              </a:spcBef>
              <a:buNone/>
            </a:pPr>
            <a:r>
              <a:rPr lang="en-US" sz="2025" dirty="0">
                <a:solidFill>
                  <a:srgbClr val="FFC000"/>
                </a:solidFill>
                <a:latin typeface="Poppins" pitchFamily="34" charset="0"/>
                <a:ea typeface="Poppins" pitchFamily="34" charset="-122"/>
                <a:cs typeface="Poppins" pitchFamily="34" charset="-120"/>
              </a:rPr>
              <a:t>Topic:</a:t>
            </a:r>
            <a:r>
              <a:rPr lang="en-US" sz="2025" dirty="0">
                <a:solidFill>
                  <a:srgbClr val="E7E6E6"/>
                </a:solidFill>
                <a:latin typeface="Poppins" pitchFamily="34" charset="0"/>
                <a:ea typeface="Poppins" pitchFamily="34" charset="-122"/>
                <a:cs typeface="Poppins" pitchFamily="34" charset="-120"/>
              </a:rPr>
              <a:t>  Writing a research abstract</a:t>
            </a:r>
            <a:endParaRPr lang="en-US" dirty="0"/>
          </a:p>
        </p:txBody>
      </p:sp>
      <p:sp>
        <p:nvSpPr>
          <p:cNvPr id="5" name="Object 4"/>
          <p:cNvSpPr/>
          <p:nvPr/>
        </p:nvSpPr>
        <p:spPr>
          <a:xfrm>
            <a:off x="501232" y="4892731"/>
            <a:ext cx="7124824" cy="584153"/>
          </a:xfrm>
          <a:prstGeom prst="rect">
            <a:avLst/>
          </a:prstGeom>
          <a:noFill/>
        </p:spPr>
        <p:txBody>
          <a:bodyPr wrap="square" lIns="0" tIns="0" rIns="0" bIns="0" rtlCol="0" anchor="t"/>
          <a:lstStyle/>
          <a:p>
            <a:pPr algn="l">
              <a:lnSpc>
                <a:spcPts val="2300"/>
              </a:lnSpc>
              <a:spcBef>
                <a:spcPts val="4226"/>
              </a:spcBef>
              <a:buNone/>
            </a:pPr>
            <a:r>
              <a:rPr lang="en-US" sz="2025" dirty="0">
                <a:solidFill>
                  <a:srgbClr val="FFC000"/>
                </a:solidFill>
                <a:latin typeface="Poppins" pitchFamily="34" charset="0"/>
                <a:ea typeface="Poppins" pitchFamily="34" charset="-122"/>
                <a:cs typeface="Poppins" pitchFamily="34" charset="-120"/>
              </a:rPr>
              <a:t>Moves:</a:t>
            </a:r>
            <a:r>
              <a:rPr lang="en-US" sz="2025" dirty="0">
                <a:solidFill>
                  <a:srgbClr val="E7E6E6"/>
                </a:solidFill>
                <a:latin typeface="Poppins" pitchFamily="34" charset="0"/>
                <a:ea typeface="Poppins" pitchFamily="34" charset="-122"/>
                <a:cs typeface="Poppins" pitchFamily="34" charset="-120"/>
              </a:rPr>
              <a:t> Introduction, Objective, Methodology, Results, Conclusion</a:t>
            </a:r>
            <a:endParaRPr lang="en-US" dirty="0"/>
          </a:p>
        </p:txBody>
      </p:sp>
      <p:sp>
        <p:nvSpPr>
          <p:cNvPr id="6" name="Object 5"/>
          <p:cNvSpPr/>
          <p:nvPr/>
        </p:nvSpPr>
        <p:spPr>
          <a:xfrm>
            <a:off x="495176" y="5897644"/>
            <a:ext cx="7782836" cy="292077"/>
          </a:xfrm>
          <a:prstGeom prst="rect">
            <a:avLst/>
          </a:prstGeom>
          <a:noFill/>
        </p:spPr>
        <p:txBody>
          <a:bodyPr wrap="square" lIns="0" tIns="0" rIns="0" bIns="0" rtlCol="0" anchor="t"/>
          <a:lstStyle/>
          <a:p>
            <a:pPr algn="l">
              <a:lnSpc>
                <a:spcPts val="2300"/>
              </a:lnSpc>
              <a:spcBef>
                <a:spcPts val="4226"/>
              </a:spcBef>
              <a:buNone/>
            </a:pPr>
            <a:r>
              <a:rPr lang="en-US" sz="2025" dirty="0">
                <a:solidFill>
                  <a:srgbClr val="FFC000"/>
                </a:solidFill>
                <a:latin typeface="Poppins" pitchFamily="34" charset="0"/>
                <a:ea typeface="Poppins" pitchFamily="34" charset="-122"/>
                <a:cs typeface="Poppins" pitchFamily="34" charset="-120"/>
              </a:rPr>
              <a:t>Importance:</a:t>
            </a:r>
            <a:r>
              <a:rPr lang="en-US" sz="2025" dirty="0">
                <a:solidFill>
                  <a:srgbClr val="E7E6E6"/>
                </a:solidFill>
                <a:latin typeface="Poppins" pitchFamily="34" charset="0"/>
                <a:ea typeface="Poppins" pitchFamily="34" charset="-122"/>
                <a:cs typeface="Poppins" pitchFamily="34" charset="-120"/>
              </a:rPr>
              <a:t> Summarize key points of a research article</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sp>
        <p:nvSpPr>
          <p:cNvPr id="2" name="Object 1"/>
          <p:cNvSpPr/>
          <p:nvPr/>
        </p:nvSpPr>
        <p:spPr>
          <a:xfrm>
            <a:off x="380905" y="1063557"/>
            <a:ext cx="9092196"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Move 1: Introduction</a:t>
            </a:r>
            <a:endParaRPr lang="en-US" sz="3600" dirty="0"/>
          </a:p>
        </p:txBody>
      </p:sp>
      <p:sp>
        <p:nvSpPr>
          <p:cNvPr id="3" name="Object 2"/>
          <p:cNvSpPr/>
          <p:nvPr/>
        </p:nvSpPr>
        <p:spPr>
          <a:xfrm>
            <a:off x="380905" y="2723915"/>
            <a:ext cx="9092196" cy="292077"/>
          </a:xfrm>
          <a:prstGeom prst="rect">
            <a:avLst/>
          </a:prstGeom>
          <a:noFill/>
        </p:spPr>
        <p:txBody>
          <a:bodyPr wrap="square" lIns="0" tIns="0" rIns="0" bIns="0" rtlCol="0" anchor="t"/>
          <a:lstStyle/>
          <a:p>
            <a:pPr algn="l">
              <a:lnSpc>
                <a:spcPts val="2300"/>
              </a:lnSpc>
              <a:spcBef>
                <a:spcPts val="5302"/>
              </a:spcBef>
              <a:buNone/>
            </a:pPr>
            <a:r>
              <a:rPr lang="en-US" sz="2025" dirty="0">
                <a:solidFill>
                  <a:srgbClr val="E7E6E6"/>
                </a:solidFill>
                <a:latin typeface="Poppins" pitchFamily="34" charset="0"/>
                <a:ea typeface="Poppins" pitchFamily="34" charset="-122"/>
                <a:cs typeface="Poppins" pitchFamily="34" charset="-120"/>
              </a:rPr>
              <a:t>Briefly introduce the topic and its importance</a:t>
            </a:r>
            <a:endParaRPr lang="en-US" dirty="0"/>
          </a:p>
        </p:txBody>
      </p:sp>
      <p:sp>
        <p:nvSpPr>
          <p:cNvPr id="4" name="Object 3"/>
          <p:cNvSpPr/>
          <p:nvPr/>
        </p:nvSpPr>
        <p:spPr>
          <a:xfrm>
            <a:off x="380905" y="3720814"/>
            <a:ext cx="9092196" cy="973539"/>
          </a:xfrm>
          <a:prstGeom prst="rect">
            <a:avLst/>
          </a:prstGeom>
          <a:noFill/>
        </p:spPr>
        <p:txBody>
          <a:bodyPr wrap="square" lIns="0" tIns="0" rIns="0" bIns="0" rtlCol="0" anchor="t"/>
          <a:lstStyle/>
          <a:p>
            <a:pPr algn="l">
              <a:lnSpc>
                <a:spcPts val="7668"/>
              </a:lnSpc>
              <a:spcBef>
                <a:spcPts val="5441"/>
              </a:spcBef>
              <a:buNone/>
            </a:pPr>
            <a:r>
              <a:rPr lang="en-US" sz="3600" dirty="0">
                <a:solidFill>
                  <a:srgbClr val="FFC000"/>
                </a:solidFill>
                <a:latin typeface="Poppins" pitchFamily="34" charset="0"/>
                <a:ea typeface="Poppins" pitchFamily="34" charset="-122"/>
                <a:cs typeface="Poppins" pitchFamily="34" charset="-120"/>
              </a:rPr>
              <a:t>Move 2: Objective</a:t>
            </a:r>
            <a:endParaRPr lang="en-US" sz="3600" dirty="0"/>
          </a:p>
        </p:txBody>
      </p:sp>
      <p:sp>
        <p:nvSpPr>
          <p:cNvPr id="5" name="Object 4"/>
          <p:cNvSpPr/>
          <p:nvPr/>
        </p:nvSpPr>
        <p:spPr>
          <a:xfrm>
            <a:off x="380905" y="5381172"/>
            <a:ext cx="9092196" cy="292077"/>
          </a:xfrm>
          <a:prstGeom prst="rect">
            <a:avLst/>
          </a:prstGeom>
          <a:noFill/>
        </p:spPr>
        <p:txBody>
          <a:bodyPr wrap="square" lIns="0" tIns="0" rIns="0" bIns="0" rtlCol="0" anchor="t"/>
          <a:lstStyle/>
          <a:p>
            <a:pPr algn="l">
              <a:lnSpc>
                <a:spcPts val="2300"/>
              </a:lnSpc>
              <a:spcBef>
                <a:spcPts val="5302"/>
              </a:spcBef>
              <a:buNone/>
            </a:pPr>
            <a:r>
              <a:rPr lang="en-US" sz="2025" dirty="0">
                <a:solidFill>
                  <a:srgbClr val="E7E6E6"/>
                </a:solidFill>
                <a:latin typeface="Poppins" pitchFamily="34" charset="0"/>
                <a:ea typeface="Poppins" pitchFamily="34" charset="-122"/>
                <a:cs typeface="Poppins" pitchFamily="34" charset="-120"/>
              </a:rPr>
              <a:t>State the main objective or research question</a:t>
            </a:r>
            <a:endParaRPr lang="en-US" dirty="0"/>
          </a:p>
        </p:txBody>
      </p:sp>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sp>
        <p:nvSpPr>
          <p:cNvPr id="2" name="Object 1"/>
          <p:cNvSpPr/>
          <p:nvPr/>
        </p:nvSpPr>
        <p:spPr>
          <a:xfrm>
            <a:off x="380905" y="1063557"/>
            <a:ext cx="9238845"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Move 3: Methodolgy</a:t>
            </a:r>
            <a:endParaRPr lang="en-US" sz="3600" dirty="0"/>
          </a:p>
        </p:txBody>
      </p:sp>
      <p:sp>
        <p:nvSpPr>
          <p:cNvPr id="3" name="Object 2"/>
          <p:cNvSpPr/>
          <p:nvPr/>
        </p:nvSpPr>
        <p:spPr>
          <a:xfrm>
            <a:off x="380905" y="2723915"/>
            <a:ext cx="9238845" cy="292077"/>
          </a:xfrm>
          <a:prstGeom prst="rect">
            <a:avLst/>
          </a:prstGeom>
          <a:noFill/>
        </p:spPr>
        <p:txBody>
          <a:bodyPr wrap="square" lIns="0" tIns="0" rIns="0" bIns="0" rtlCol="0" anchor="t"/>
          <a:lstStyle/>
          <a:p>
            <a:pPr algn="l">
              <a:lnSpc>
                <a:spcPts val="2300"/>
              </a:lnSpc>
              <a:spcBef>
                <a:spcPts val="5302"/>
              </a:spcBef>
              <a:buNone/>
            </a:pPr>
            <a:r>
              <a:rPr lang="en-US" sz="2025" dirty="0">
                <a:solidFill>
                  <a:srgbClr val="E7E6E6"/>
                </a:solidFill>
                <a:latin typeface="Poppins" pitchFamily="34" charset="0"/>
                <a:ea typeface="Poppins" pitchFamily="34" charset="-122"/>
                <a:cs typeface="Poppins" pitchFamily="34" charset="-120"/>
              </a:rPr>
              <a:t>Describe the methods used in the study</a:t>
            </a:r>
            <a:endParaRPr lang="en-US" dirty="0"/>
          </a:p>
        </p:txBody>
      </p:sp>
      <p:sp>
        <p:nvSpPr>
          <p:cNvPr id="4" name="Object 3"/>
          <p:cNvSpPr/>
          <p:nvPr/>
        </p:nvSpPr>
        <p:spPr>
          <a:xfrm>
            <a:off x="380905" y="3720814"/>
            <a:ext cx="9238845" cy="973539"/>
          </a:xfrm>
          <a:prstGeom prst="rect">
            <a:avLst/>
          </a:prstGeom>
          <a:noFill/>
        </p:spPr>
        <p:txBody>
          <a:bodyPr wrap="square" lIns="0" tIns="0" rIns="0" bIns="0" rtlCol="0" anchor="t"/>
          <a:lstStyle/>
          <a:p>
            <a:pPr algn="l">
              <a:lnSpc>
                <a:spcPts val="7668"/>
              </a:lnSpc>
              <a:spcBef>
                <a:spcPts val="5441"/>
              </a:spcBef>
              <a:buNone/>
            </a:pPr>
            <a:r>
              <a:rPr lang="en-US" sz="3600" dirty="0">
                <a:solidFill>
                  <a:srgbClr val="FFC000"/>
                </a:solidFill>
                <a:latin typeface="Poppins" pitchFamily="34" charset="0"/>
                <a:ea typeface="Poppins" pitchFamily="34" charset="-122"/>
                <a:cs typeface="Poppins" pitchFamily="34" charset="-120"/>
              </a:rPr>
              <a:t>Move 4: Results</a:t>
            </a:r>
            <a:endParaRPr lang="en-US" sz="3600" dirty="0"/>
          </a:p>
        </p:txBody>
      </p:sp>
      <p:sp>
        <p:nvSpPr>
          <p:cNvPr id="5" name="Object 4"/>
          <p:cNvSpPr/>
          <p:nvPr/>
        </p:nvSpPr>
        <p:spPr>
          <a:xfrm>
            <a:off x="380905" y="5381172"/>
            <a:ext cx="9238845" cy="292077"/>
          </a:xfrm>
          <a:prstGeom prst="rect">
            <a:avLst/>
          </a:prstGeom>
          <a:noFill/>
        </p:spPr>
        <p:txBody>
          <a:bodyPr wrap="square" lIns="0" tIns="0" rIns="0" bIns="0" rtlCol="0" anchor="t"/>
          <a:lstStyle/>
          <a:p>
            <a:pPr algn="l">
              <a:lnSpc>
                <a:spcPts val="2300"/>
              </a:lnSpc>
              <a:spcBef>
                <a:spcPts val="5302"/>
              </a:spcBef>
              <a:buNone/>
            </a:pPr>
            <a:r>
              <a:rPr lang="en-US" sz="2025" dirty="0">
                <a:solidFill>
                  <a:srgbClr val="E7E6E6"/>
                </a:solidFill>
                <a:latin typeface="Poppins" pitchFamily="34" charset="0"/>
                <a:ea typeface="Poppins" pitchFamily="34" charset="-122"/>
                <a:cs typeface="Poppins" pitchFamily="34" charset="-120"/>
              </a:rPr>
              <a:t>Summarize the findings of the research</a:t>
            </a:r>
            <a:endParaRPr lang="en-US" dirty="0"/>
          </a:p>
        </p:txBody>
      </p:sp>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sp>
        <p:nvSpPr>
          <p:cNvPr id="2" name="Object 1"/>
          <p:cNvSpPr/>
          <p:nvPr/>
        </p:nvSpPr>
        <p:spPr>
          <a:xfrm>
            <a:off x="380905" y="772472"/>
            <a:ext cx="8945548"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Move 5: Conclusion</a:t>
            </a:r>
            <a:endParaRPr lang="en-US" sz="3600" dirty="0"/>
          </a:p>
        </p:txBody>
      </p:sp>
      <p:sp>
        <p:nvSpPr>
          <p:cNvPr id="3" name="Object 2"/>
          <p:cNvSpPr/>
          <p:nvPr/>
        </p:nvSpPr>
        <p:spPr>
          <a:xfrm>
            <a:off x="380905" y="2298158"/>
            <a:ext cx="8945548" cy="292077"/>
          </a:xfrm>
          <a:prstGeom prst="rect">
            <a:avLst/>
          </a:prstGeom>
          <a:noFill/>
        </p:spPr>
        <p:txBody>
          <a:bodyPr wrap="square" lIns="0" tIns="0" rIns="0" bIns="0" rtlCol="0" anchor="t"/>
          <a:lstStyle/>
          <a:p>
            <a:pPr algn="l">
              <a:lnSpc>
                <a:spcPts val="2300"/>
              </a:lnSpc>
              <a:spcBef>
                <a:spcPts val="5302"/>
              </a:spcBef>
              <a:buNone/>
            </a:pPr>
            <a:r>
              <a:rPr lang="en-US" sz="2025" dirty="0">
                <a:solidFill>
                  <a:srgbClr val="E7E6E6"/>
                </a:solidFill>
                <a:latin typeface="Poppins" pitchFamily="34" charset="0"/>
                <a:ea typeface="Poppins" pitchFamily="34" charset="-122"/>
                <a:cs typeface="Poppins" pitchFamily="34" charset="-120"/>
              </a:rPr>
              <a:t>State the signfiicance and potential impact of the findings</a:t>
            </a:r>
            <a:endParaRPr lang="en-US" dirty="0"/>
          </a:p>
        </p:txBody>
      </p:sp>
      <p:sp>
        <p:nvSpPr>
          <p:cNvPr id="4" name="Object 3"/>
          <p:cNvSpPr/>
          <p:nvPr/>
        </p:nvSpPr>
        <p:spPr>
          <a:xfrm>
            <a:off x="380905" y="3233273"/>
            <a:ext cx="8945548" cy="973539"/>
          </a:xfrm>
          <a:prstGeom prst="rect">
            <a:avLst/>
          </a:prstGeom>
          <a:noFill/>
        </p:spPr>
        <p:txBody>
          <a:bodyPr wrap="square" lIns="0" tIns="0" rIns="0" bIns="0" rtlCol="0" anchor="t"/>
          <a:lstStyle/>
          <a:p>
            <a:pPr algn="l">
              <a:lnSpc>
                <a:spcPts val="7668"/>
              </a:lnSpc>
              <a:spcBef>
                <a:spcPts val="5441"/>
              </a:spcBef>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14" name="TextBox 13">
            <a:extLst>
              <a:ext uri="{FF2B5EF4-FFF2-40B4-BE49-F238E27FC236}">
                <a16:creationId xmlns:a16="http://schemas.microsoft.com/office/drawing/2014/main" id="{39E57A2E-B9AF-7419-6AE3-EA1B8284336E}"/>
              </a:ext>
            </a:extLst>
          </p:cNvPr>
          <p:cNvSpPr txBox="1"/>
          <p:nvPr/>
        </p:nvSpPr>
        <p:spPr>
          <a:xfrm>
            <a:off x="380905" y="4587300"/>
            <a:ext cx="4295274" cy="1477328"/>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Use clear and concise language</a:t>
            </a:r>
          </a:p>
          <a:p>
            <a:pPr marL="285750" indent="-285750">
              <a:buFont typeface="Arial" panose="020B0604020202020204" pitchFamily="34" charset="0"/>
              <a:buChar char="•"/>
            </a:pPr>
            <a:r>
              <a:rPr lang="en-US" dirty="0">
                <a:solidFill>
                  <a:srgbClr val="FFFFFF"/>
                </a:solidFill>
                <a:latin typeface="Poppins" pitchFamily="34" charset="0"/>
                <a:cs typeface="Poppins" pitchFamily="34" charset="-120"/>
              </a:rPr>
              <a:t>Avoid jargon</a:t>
            </a:r>
          </a:p>
          <a:p>
            <a:pPr marL="285750" indent="-285750">
              <a:buFont typeface="Arial" panose="020B0604020202020204" pitchFamily="34" charset="0"/>
              <a:buChar char="•"/>
            </a:pPr>
            <a:r>
              <a:rPr lang="en-US" dirty="0">
                <a:solidFill>
                  <a:srgbClr val="FFFFFF"/>
                </a:solidFill>
                <a:latin typeface="Poppins" pitchFamily="34" charset="0"/>
                <a:cs typeface="Poppins" pitchFamily="34" charset="-120"/>
              </a:rPr>
              <a:t>Maintain logical flow  throughout the abstract</a:t>
            </a:r>
            <a:endParaRPr lang="en-US" dirty="0"/>
          </a:p>
          <a:p>
            <a:endParaRPr lang="en-US" dirty="0">
              <a:solidFill>
                <a:schemeClr val="bg1"/>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327</Words>
  <Application>Microsoft Office PowerPoint</Application>
  <PresentationFormat>Widescreen</PresentationFormat>
  <Paragraphs>27</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Poppins</vt:lpstr>
      <vt:lpstr>Cambria</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4</cp:revision>
  <dcterms:created xsi:type="dcterms:W3CDTF">2023-08-09T04:07:22Z</dcterms:created>
  <dcterms:modified xsi:type="dcterms:W3CDTF">2023-08-09T05:41:15Z</dcterms:modified>
</cp:coreProperties>
</file>